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84" r:id="rId4"/>
    <p:sldId id="265" r:id="rId5"/>
    <p:sldId id="266" r:id="rId6"/>
    <p:sldId id="267" r:id="rId7"/>
    <p:sldId id="272" r:id="rId8"/>
    <p:sldId id="273" r:id="rId9"/>
    <p:sldId id="282" r:id="rId10"/>
    <p:sldId id="268" r:id="rId11"/>
    <p:sldId id="274" r:id="rId12"/>
    <p:sldId id="276" r:id="rId13"/>
    <p:sldId id="269" r:id="rId14"/>
    <p:sldId id="281" r:id="rId15"/>
    <p:sldId id="270" r:id="rId16"/>
    <p:sldId id="271" r:id="rId17"/>
    <p:sldId id="278" r:id="rId18"/>
    <p:sldId id="277" r:id="rId19"/>
    <p:sldId id="275" r:id="rId20"/>
    <p:sldId id="279" r:id="rId21"/>
    <p:sldId id="280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FF6600"/>
    <a:srgbClr val="006600"/>
    <a:srgbClr val="194B32"/>
    <a:srgbClr val="007A00"/>
    <a:srgbClr val="CC0000"/>
    <a:srgbClr val="6C0000"/>
    <a:srgbClr val="753805"/>
    <a:srgbClr val="7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zhov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tra.ru/biography/get/biid/0092704123573736048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143932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ГКУСО «Государственный архив </a:t>
            </a:r>
            <a:b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Свердловской области»</a:t>
            </a:r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194B3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Отдел организационно-аналитической работы</a:t>
            </a:r>
            <a:endParaRPr lang="ru-RU" sz="2800" b="1" dirty="0">
              <a:ln w="18415" cmpd="sng">
                <a:noFill/>
                <a:prstDash val="solid"/>
              </a:ln>
              <a:solidFill>
                <a:srgbClr val="194B3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500034" y="2357430"/>
            <a:ext cx="8143932" cy="200026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5400" b="1" dirty="0" smtClean="0">
                <a:ln>
                  <a:solidFill>
                    <a:srgbClr val="CC6600"/>
                  </a:solidFill>
                </a:ln>
                <a:solidFill>
                  <a:srgbClr val="FF99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«Уральский сказитель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5400" b="1" dirty="0" smtClean="0">
                <a:ln>
                  <a:solidFill>
                    <a:srgbClr val="CC6600"/>
                  </a:solidFill>
                </a:ln>
                <a:solidFill>
                  <a:srgbClr val="FF99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Павел Петрович Бажов»</a:t>
            </a:r>
            <a:endParaRPr lang="ru-RU" sz="5400" b="1" dirty="0">
              <a:ln>
                <a:solidFill>
                  <a:srgbClr val="CC6600"/>
                </a:solidFill>
              </a:ln>
              <a:solidFill>
                <a:srgbClr val="FF99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642910" y="4929198"/>
            <a:ext cx="799288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6600"/>
                </a:soli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  <a:latin typeface="Book Antiqua" pitchFamily="18" charset="0"/>
              </a:rPr>
              <a:t>Электронная выставка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6600"/>
                </a:soli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  <a:latin typeface="Book Antiqua" pitchFamily="18" charset="0"/>
              </a:rPr>
              <a:t>По документам ГКУСО «ГАСО»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6600"/>
                </a:soli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  <a:latin typeface="Book Antiqua" pitchFamily="18" charset="0"/>
              </a:rPr>
              <a:t>Ф. Ф-1. Оп. 4, 36, 37;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6600"/>
                </a:soli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  <a:latin typeface="Book Antiqua" pitchFamily="18" charset="0"/>
              </a:rPr>
              <a:t>Ф. Р-2800. Оп. 1.</a:t>
            </a:r>
            <a:endParaRPr lang="ru-RU" sz="2000" b="1" dirty="0">
              <a:solidFill>
                <a:srgbClr val="006600"/>
              </a:solidFill>
              <a:effectLst>
                <a:glow rad="101600">
                  <a:schemeClr val="accent2">
                    <a:lumMod val="20000"/>
                    <a:lumOff val="80000"/>
                    <a:alpha val="60000"/>
                  </a:schemeClr>
                </a:glo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00034" y="1357298"/>
            <a:ext cx="307183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в президиуме юбилейной конференции, посвященной 225-летию Екатеринбурга-Свердловска. 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Слева направо: М.А. </a:t>
            </a:r>
            <a:r>
              <a:rPr lang="ru-RU" sz="1200" b="1" dirty="0" err="1" smtClean="0">
                <a:solidFill>
                  <a:srgbClr val="194B32"/>
                </a:solidFill>
                <a:latin typeface="Liberation Serif" pitchFamily="18" charset="0"/>
              </a:rPr>
              <a:t>Горловский</a:t>
            </a:r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, Е.А. </a:t>
            </a:r>
            <a:r>
              <a:rPr lang="ru-RU" sz="1200" b="1" dirty="0" err="1" smtClean="0">
                <a:solidFill>
                  <a:srgbClr val="194B32"/>
                </a:solidFill>
                <a:latin typeface="Liberation Serif" pitchFamily="18" charset="0"/>
              </a:rPr>
              <a:t>Багреев</a:t>
            </a:r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, М.М. Степанович, П.П. Бажов, 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А.А. Анфиногенов, П.И. </a:t>
            </a:r>
            <a:r>
              <a:rPr lang="ru-RU" sz="1200" b="1" dirty="0" err="1" smtClean="0">
                <a:solidFill>
                  <a:srgbClr val="194B32"/>
                </a:solidFill>
                <a:latin typeface="Liberation Serif" pitchFamily="18" charset="0"/>
              </a:rPr>
              <a:t>Чуфаров</a:t>
            </a:r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, 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К.П. </a:t>
            </a:r>
            <a:r>
              <a:rPr lang="ru-RU" sz="1200" b="1" dirty="0" err="1" smtClean="0">
                <a:solidFill>
                  <a:srgbClr val="194B32"/>
                </a:solidFill>
                <a:latin typeface="Liberation Serif" pitchFamily="18" charset="0"/>
              </a:rPr>
              <a:t>Бабыкин</a:t>
            </a:r>
            <a:endParaRPr lang="ru-RU" sz="12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Оп. 1. Д. 217. Л. 19</a:t>
            </a:r>
            <a:endParaRPr lang="ru-RU" sz="1200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642910" y="3571876"/>
            <a:ext cx="7929618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endParaRPr lang="ru-RU" sz="1600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П.П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. Бажов редактировал книги и альманахи, в том числе по уральскому краеведению, возглавлял Свердловскую писательскую организацию, был главным редактором и директором Уральского книжного издательства. </a:t>
            </a: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В русской литературе традиция сказовой литературной формы восходит к Гоголю и Лескову. Однако, называя свои произведения сказами, Бажов учитывал не только литературную традицию жанра, подразумевающую наличие рассказчика, но и существование старинных устных преданий уральских горнорабочих, которые в фольклоре назывались «тайными сказами». От этих фольклорных произведений Бажов перенял одну из главных примет своих сказов: смешение сказочных образов (Полоз и его дочери Змеевки, 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Огневушка-Поскакушка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, Хозяйка Медной горы и др.) и героев, написанных в реалистическом ключе (Данила-мастер, Степан, Танюшка и др.). </a:t>
            </a:r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00042"/>
            <a:ext cx="5072098" cy="277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71472" y="2571744"/>
            <a:ext cx="307183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отвечает на звонки избирателей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Декабрь 1948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Оп. 1. Д. 217. Л. 1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642910" y="3571876"/>
            <a:ext cx="7929618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00041"/>
            <a:ext cx="4937516" cy="588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357686" y="2786058"/>
            <a:ext cx="428628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идет с голосования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1949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37.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6550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642910" y="3571876"/>
            <a:ext cx="7929618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64323"/>
            <a:ext cx="388059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00034" y="1785926"/>
            <a:ext cx="350046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194B32"/>
                </a:solidFill>
              </a:rPr>
              <a:t>П.П. Бажов у книжного шкафа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</a:rPr>
              <a:t>1950 г.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</a:rPr>
              <a:t>ГКУСО «ГАСО» Ф. Р-2800. 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</a:rPr>
              <a:t>Оп. 1. Д. 217. Л. 7</a:t>
            </a: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857224" y="4071942"/>
            <a:ext cx="7715304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Главная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тема 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бажовских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сказов – простой человек и его труд, талант и мастерство. Связь с природой, с тайными основами жизни осуществляется через могущественных представителей волшебного горного мира. Один из самых ярких образов такого рода – Хозяйка Медной горы, с которой встречается мастер Степан из сказа «Малахитовая шкатулка». Хозяйка Медной горы помогает герою сказа «Каменный цветок» Даниле раскрыть свой талант – и разочаровывается в мастере после того, как он отказывается от попыток самостоятельно сделать Каменный цветок. Сбывается пророчество, высказанное о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Хозяйке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в сказе «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Приказчиковы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подошвы»: «Худому с ней встретиться – горе, и доброму – радости мало». </a:t>
            </a:r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500042"/>
            <a:ext cx="4643470" cy="336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4500562" y="2714620"/>
            <a:ext cx="414340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П.П.Бажов с медалями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1950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Оп. 1.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217. Л. 9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64323"/>
            <a:ext cx="401459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429124" y="5572140"/>
            <a:ext cx="371477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ru-RU" sz="14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выступает перед учителями  г. Нижний Тагил. 1939 г.</a:t>
            </a:r>
          </a:p>
          <a:p>
            <a:pPr algn="r"/>
            <a:r>
              <a:rPr lang="ru-RU" sz="14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37. </a:t>
            </a:r>
          </a:p>
          <a:p>
            <a:pPr algn="r"/>
            <a:r>
              <a:rPr lang="ru-RU" sz="1400" b="1" dirty="0" smtClean="0">
                <a:solidFill>
                  <a:srgbClr val="194B32"/>
                </a:solidFill>
                <a:latin typeface="Liberation Serif" pitchFamily="18" charset="0"/>
              </a:rPr>
              <a:t>Д. 3285а</a:t>
            </a:r>
            <a:endParaRPr lang="ru-RU" sz="1200" b="1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642910" y="214290"/>
            <a:ext cx="4071966" cy="5572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     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Бажов 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отдал дань правилам «социалистического реализма», в условиях которого развивалось его дарование. Героем нескольких его произведений стал Ленин. Образ вождя революции приобрел фольклорные черты в написанных во время Отечественной войны сказах «Солнечный камень», «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Богатырева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рукавица» и «Орлиное перо». </a:t>
            </a: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Незадолго до смерти, выступая перед писателями-земляками, Бажов говорил: «Нам, уральцам, живущим в таком краю, который представляет собой какой-то русский концентрат, представляет собой сокровищницу накопленного опыта, больших традиций, нам надо с этим считаться, это усилит наши позиции в показе современного человека». </a:t>
            </a:r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143272" cy="496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42" y="5286388"/>
            <a:ext cx="578647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дома работает в своем саду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37.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6553</a:t>
            </a:r>
            <a:endParaRPr lang="ru-RU" sz="1600" b="1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71480"/>
            <a:ext cx="7143800" cy="474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42" y="5214950"/>
            <a:ext cx="578647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дома работает в своем саду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37.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6712</a:t>
            </a:r>
            <a:endParaRPr lang="ru-RU" sz="1600" b="1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642917"/>
            <a:ext cx="7143800" cy="439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14348" y="928670"/>
            <a:ext cx="7715304" cy="4357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 fontAlgn="base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 fontAlgn="base"/>
            <a:endParaRPr lang="ru-RU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 fontAlgn="base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    Работая </a:t>
            </a:r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преподавателем  в епархиальном (женском) училище, где до 1914 года вел занятия по русскому языку, а временами – по церковнославянскому и алгебре, П.П. Бажов познакомился со своей будущей женой, а на тот момент просто его ученицей, Валентиной Иваницкой, с которой они поженились в 1911 году. </a:t>
            </a:r>
          </a:p>
          <a:p>
            <a:pPr algn="just" fontAlgn="base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	Брак был основан на любви и единстве устремлений. Молодая семья жила более содержательной жизнью, чем большинство сослуживцев Бажова, проводивших свободное время за картами. Супруги много читали, бывали в театрах. В их семье родилось семеро детей.</a:t>
            </a:r>
          </a:p>
          <a:p>
            <a:pPr algn="just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	Примечательно, что с детьми отец общался как со взрослыми людьми, давал право голоса и выслушивал их мнения.</a:t>
            </a:r>
          </a:p>
          <a:p>
            <a:pPr algn="just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	«Умение все знать о своих близких было удивительной особенностью отца. Он всегда был больше всех занят, но у него хватало душевной чуткости быть в курсе забот, радостей и огорчений каждого», – говорила Ариадна Бажова в книге «Глазами дочери».</a:t>
            </a:r>
          </a:p>
          <a:p>
            <a:pPr algn="just"/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Великий </a:t>
            </a:r>
            <a:r>
              <a:rPr lang="ru-RU" dirty="0" smtClean="0">
                <a:solidFill>
                  <a:srgbClr val="194B32"/>
                </a:solidFill>
                <a:latin typeface="Liberation Serif" pitchFamily="18" charset="0"/>
              </a:rPr>
              <a:t>писатель скончался зимой 1950 года. Могила расположена на холме (центральная аллея) в Екатеринбурге на Ивановском кладбище.</a:t>
            </a:r>
            <a:endParaRPr lang="ru-RU" dirty="0">
              <a:solidFill>
                <a:srgbClr val="194B32"/>
              </a:solidFill>
              <a:latin typeface="Liberation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5143504" y="2714620"/>
            <a:ext cx="350046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Жена П.П. Бажова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Валентина Александровна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[1940-е гг.]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Оп. 1. Д. 217. Л. 33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9284"/>
            <a:ext cx="4643470" cy="595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29124" y="500042"/>
            <a:ext cx="4214842" cy="4714908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194B32"/>
                </a:solidFill>
                <a:latin typeface="Liberation Serif" pitchFamily="18" charset="0"/>
              </a:rPr>
              <a:t>Па́вел</a:t>
            </a:r>
            <a:r>
              <a:rPr lang="ru-RU" sz="2400" b="1" dirty="0" smtClean="0">
                <a:solidFill>
                  <a:srgbClr val="194B32"/>
                </a:solidFill>
                <a:latin typeface="Liberation Serif" pitchFamily="18" charset="0"/>
              </a:rPr>
              <a:t> </a:t>
            </a:r>
            <a:r>
              <a:rPr lang="ru-RU" sz="2400" b="1" dirty="0" err="1" smtClean="0">
                <a:solidFill>
                  <a:srgbClr val="194B32"/>
                </a:solidFill>
                <a:latin typeface="Liberation Serif" pitchFamily="18" charset="0"/>
              </a:rPr>
              <a:t>Петро́вич</a:t>
            </a:r>
            <a:r>
              <a:rPr lang="ru-RU" sz="2400" b="1" dirty="0" smtClean="0">
                <a:solidFill>
                  <a:srgbClr val="194B32"/>
                </a:solidFill>
                <a:latin typeface="Liberation Serif" pitchFamily="18" charset="0"/>
              </a:rPr>
              <a:t> </a:t>
            </a:r>
            <a:r>
              <a:rPr lang="ru-RU" sz="2400" b="1" dirty="0" err="1" smtClean="0">
                <a:solidFill>
                  <a:srgbClr val="194B32"/>
                </a:solidFill>
                <a:latin typeface="Liberation Serif" pitchFamily="18" charset="0"/>
              </a:rPr>
              <a:t>Бажо́в</a:t>
            </a:r>
            <a:r>
              <a:rPr lang="ru-RU" sz="2400" b="1" dirty="0" smtClean="0">
                <a:solidFill>
                  <a:srgbClr val="194B32"/>
                </a:solidFill>
                <a:latin typeface="Liberation Serif" pitchFamily="18" charset="0"/>
              </a:rPr>
              <a:t> </a:t>
            </a:r>
            <a:br>
              <a:rPr lang="ru-RU" sz="2400" b="1" dirty="0" smtClean="0">
                <a:solidFill>
                  <a:srgbClr val="194B32"/>
                </a:solidFill>
                <a:latin typeface="Liberation Serif" pitchFamily="18" charset="0"/>
              </a:rPr>
            </a:b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>(15 января 1879 г. — </a:t>
            </a: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/>
            </a:r>
            <a:b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</a:b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>3 </a:t>
            </a: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>декабря </a:t>
            </a: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>1950г</a:t>
            </a:r>
            <a:r>
              <a:rPr lang="ru-RU" sz="1600" i="1" dirty="0" smtClean="0">
                <a:solidFill>
                  <a:srgbClr val="194B32"/>
                </a:solidFill>
                <a:latin typeface="Liberation Serif" pitchFamily="18" charset="0"/>
              </a:rPr>
              <a:t>.)</a:t>
            </a:r>
            <a:r>
              <a:rPr lang="ru-RU" sz="2000" i="1" dirty="0" smtClean="0">
                <a:solidFill>
                  <a:srgbClr val="194B32"/>
                </a:solidFill>
                <a:latin typeface="Liberation Serif" pitchFamily="18" charset="0"/>
              </a:rPr>
              <a:t> </a:t>
            </a:r>
            <a:r>
              <a:rPr lang="ru-RU" sz="2400" dirty="0" smtClean="0">
                <a:solidFill>
                  <a:srgbClr val="194B32"/>
                </a:solidFill>
                <a:latin typeface="Liberation Serif" pitchFamily="18" charset="0"/>
              </a:rPr>
              <a:t>— российский и советский писатель, фольклорист, публицист, журналист. Получил известность как автор уральских сказов.</a:t>
            </a:r>
            <a:endParaRPr lang="ru-RU" sz="24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5524"/>
            <a:ext cx="3857652" cy="596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4357686" y="4857760"/>
            <a:ext cx="4357718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с курительной трубкой (открытка)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1950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Оп. 1.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217. Л.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4429124" y="2714620"/>
            <a:ext cx="421484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дома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Оп. 37. Д. 6558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3857652" cy="589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000100" y="5286388"/>
            <a:ext cx="714380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с семьей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1949 г.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37. Д. 6556</a:t>
            </a:r>
            <a:endParaRPr lang="ru-RU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714356"/>
            <a:ext cx="6429420" cy="46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571472" y="500042"/>
            <a:ext cx="7929618" cy="5857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3200" b="1" dirty="0" smtClean="0">
                <a:solidFill>
                  <a:srgbClr val="194B32"/>
                </a:solidFill>
                <a:latin typeface="Liberation Serif" pitchFamily="18" charset="0"/>
              </a:rPr>
              <a:t>В презентации использованы материалы сайтов:</a:t>
            </a:r>
          </a:p>
          <a:p>
            <a:pPr algn="just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  <a:hlinkClick r:id="rId3"/>
              </a:rPr>
              <a:t>1) </a:t>
            </a:r>
            <a:r>
              <a:rPr lang="en-US" sz="2000" b="1" dirty="0" smtClean="0">
                <a:solidFill>
                  <a:srgbClr val="194B32"/>
                </a:solidFill>
                <a:latin typeface="Liberation Serif" pitchFamily="18" charset="0"/>
                <a:hlinkClick r:id="rId3"/>
              </a:rPr>
              <a:t>http://www.bazhov.ru/</a:t>
            </a:r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  <a:hlinkClick r:id="rId4"/>
              </a:rPr>
              <a:t>2) </a:t>
            </a:r>
            <a:r>
              <a:rPr lang="en-US" sz="2000" b="1" dirty="0" smtClean="0">
                <a:solidFill>
                  <a:srgbClr val="194B32"/>
                </a:solidFill>
                <a:latin typeface="Liberation Serif" pitchFamily="18" charset="0"/>
                <a:hlinkClick r:id="rId4"/>
              </a:rPr>
              <a:t>http://www.litra.ru/biography/get/biid/00927041235737360486</a:t>
            </a:r>
            <a:r>
              <a:rPr lang="en-US" sz="2000" b="1" dirty="0" smtClean="0">
                <a:solidFill>
                  <a:srgbClr val="194B32"/>
                </a:solidFill>
                <a:latin typeface="Liberation Serif" pitchFamily="18" charset="0"/>
                <a:hlinkClick r:id="rId4"/>
              </a:rPr>
              <a:t>/</a:t>
            </a:r>
            <a:endParaRPr lang="ru-RU" sz="20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endParaRPr lang="ru-RU" sz="20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endParaRPr lang="ru-RU" sz="20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endParaRPr lang="ru-RU" sz="20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Выставку подготовила: научный сотрудник отдела </a:t>
            </a:r>
          </a:p>
          <a:p>
            <a:pPr algn="just"/>
            <a:r>
              <a:rPr lang="ru-RU" sz="2000" b="1" dirty="0" err="1" smtClean="0">
                <a:solidFill>
                  <a:srgbClr val="194B32"/>
                </a:solidFill>
                <a:latin typeface="Liberation Serif" pitchFamily="18" charset="0"/>
              </a:rPr>
              <a:t>Еряшева</a:t>
            </a:r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 Мария Сергеевна</a:t>
            </a:r>
            <a:endParaRPr lang="ru-RU" sz="2000" b="1" dirty="0" smtClean="0">
              <a:solidFill>
                <a:srgbClr val="194B32"/>
              </a:solidFill>
              <a:latin typeface="Liberation Serif" pitchFamily="18" charset="0"/>
            </a:endParaRPr>
          </a:p>
          <a:p>
            <a:pPr algn="just"/>
            <a:endParaRPr lang="ru-RU" sz="3200" b="1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571472" y="2643182"/>
            <a:ext cx="3786214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Скульптор М. Крамской 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за работой над бюстом 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Бажова с натуры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Май 1950 г.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Ф. Ф-1. Оп. 36.Д. 5764б</a:t>
            </a:r>
            <a:endParaRPr lang="ru-RU" sz="2000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00042"/>
            <a:ext cx="4214842" cy="59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571480"/>
            <a:ext cx="4214842" cy="4929222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194B32"/>
                </a:solidFill>
              </a:rPr>
              <a:t>Родился 15 (27) января 1879 г. в поселке </a:t>
            </a:r>
            <a:r>
              <a:rPr lang="ru-RU" sz="1600" dirty="0" err="1" smtClean="0">
                <a:solidFill>
                  <a:srgbClr val="194B32"/>
                </a:solidFill>
              </a:rPr>
              <a:t>Сысертского</a:t>
            </a:r>
            <a:r>
              <a:rPr lang="ru-RU" sz="1600" dirty="0" smtClean="0">
                <a:solidFill>
                  <a:srgbClr val="194B32"/>
                </a:solidFill>
              </a:rPr>
              <a:t> завода близ Екатеринбурга в семье потомственных горнозаводских мастеров. Семья часто переезжала с завода на завод, что позволило будущему писателю хорошо узнать жизнь обширного горного округа и отразилось в творчестве – в частности, в очерках Уральские были (1924). </a:t>
            </a:r>
            <a:br>
              <a:rPr lang="ru-RU" sz="1600" dirty="0" smtClean="0">
                <a:solidFill>
                  <a:srgbClr val="194B32"/>
                </a:solidFill>
              </a:rPr>
            </a:br>
            <a:r>
              <a:rPr lang="ru-RU" sz="1100" dirty="0" smtClean="0">
                <a:solidFill>
                  <a:srgbClr val="194B32"/>
                </a:solidFill>
              </a:rPr>
              <a:t/>
            </a:r>
            <a:br>
              <a:rPr lang="ru-RU" sz="1100" dirty="0" smtClean="0">
                <a:solidFill>
                  <a:srgbClr val="194B32"/>
                </a:solidFill>
              </a:rPr>
            </a:br>
            <a:r>
              <a:rPr lang="ru-RU" sz="1600" dirty="0" smtClean="0">
                <a:solidFill>
                  <a:srgbClr val="194B32"/>
                </a:solidFill>
              </a:rPr>
              <a:t>Павел Петрович учился в Екатеринбургском духовном училище (1889–1893), затем в Пермской духовной семинарии (1893–1899), где обучение было гораздо дешевле, чем в светских учебных заведениях. </a:t>
            </a:r>
            <a:br>
              <a:rPr lang="ru-RU" sz="1600" dirty="0" smtClean="0">
                <a:solidFill>
                  <a:srgbClr val="194B32"/>
                </a:solidFill>
              </a:rPr>
            </a:br>
            <a:r>
              <a:rPr lang="ru-RU" sz="1100" dirty="0" smtClean="0">
                <a:solidFill>
                  <a:srgbClr val="194B32"/>
                </a:solidFill>
                <a:latin typeface="Liberation Serif" pitchFamily="18" charset="0"/>
              </a:rPr>
              <a:t/>
            </a:r>
            <a:br>
              <a:rPr lang="ru-RU" sz="1100" dirty="0" smtClean="0">
                <a:solidFill>
                  <a:srgbClr val="194B32"/>
                </a:solidFill>
                <a:latin typeface="Liberation Serif" pitchFamily="18" charset="0"/>
              </a:rPr>
            </a:b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До 1917 работал школьным учителем в Екатеринбурге и Камышлове. Каждый год во время летних каникул путешествовал по Уралу, собирал фольклор. 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642910" y="5429264"/>
            <a:ext cx="4214842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в юности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4. </a:t>
            </a:r>
          </a:p>
          <a:p>
            <a:pPr algn="ctr"/>
            <a:r>
              <a:rPr lang="ru-RU" b="1" dirty="0" smtClean="0">
                <a:solidFill>
                  <a:srgbClr val="194B32"/>
                </a:solidFill>
                <a:latin typeface="Liberation Serif" pitchFamily="18" charset="0"/>
              </a:rPr>
              <a:t>Д. 3757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2"/>
            <a:ext cx="387891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1000108"/>
            <a:ext cx="4714908" cy="485778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О том, как сложилась его жизнь после Февральской и Октябрьской революций, П.П. Бажов писал в автобиографии: «С начала Февральской революции ушел в работу общественных организаций. С начала открытых военных действий вступил добровольцем в Красную Армию и принимал участие в боевых операциях на Уральском фронте. В сентябре 1918 года был принят в ряды ВКП(б)». Работал журналистом в дивизионной газете «Окопная правда», в 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камышловской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газете «Красный путь», а с 1923 – в свердловской «Крестьянской газете». 	Работа с письмами читателей-крестьян окончательно определила увлечение Бажова фольклором. По его позднейшему признанию, многие из выражений, найденных им в письмах читателей «Крестьянской газеты», были использованы в его знаменитых уральских сказах. 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642910" y="5214950"/>
            <a:ext cx="307183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в годы преподавания русского языка в Екатеринбургском епархиальном женском училище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1911 г.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Оп. 1. </a:t>
            </a:r>
          </a:p>
          <a:p>
            <a:pPr algn="ctr"/>
            <a:r>
              <a:rPr lang="ru-RU" sz="1200" b="1" dirty="0" smtClean="0">
                <a:solidFill>
                  <a:srgbClr val="194B32"/>
                </a:solidFill>
                <a:latin typeface="Liberation Serif" pitchFamily="18" charset="0"/>
              </a:rPr>
              <a:t>Д. 217. Л. 6</a:t>
            </a:r>
            <a:endParaRPr lang="ru-RU" sz="1100" b="1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3000396" cy="436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00034" y="1785926"/>
            <a:ext cx="307183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дома 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за работой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Оп. 37. </a:t>
            </a:r>
          </a:p>
          <a:p>
            <a:pPr algn="ctr"/>
            <a:r>
              <a:rPr lang="ru-RU" sz="1600" b="1" dirty="0" smtClean="0">
                <a:solidFill>
                  <a:srgbClr val="194B32"/>
                </a:solidFill>
                <a:latin typeface="Liberation Serif" pitchFamily="18" charset="0"/>
              </a:rPr>
              <a:t>Д. 6548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258" y="500043"/>
            <a:ext cx="4901031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857224" y="4000504"/>
            <a:ext cx="7715304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В Свердловске вышла его первая книга «Уральские были», где Бажов детально изобразил как </a:t>
            </a:r>
            <a:r>
              <a:rPr lang="ru-RU" sz="1600" dirty="0" err="1" smtClean="0">
                <a:solidFill>
                  <a:srgbClr val="194B32"/>
                </a:solidFill>
                <a:latin typeface="Liberation Serif" pitchFamily="18" charset="0"/>
              </a:rPr>
              <a:t>заводовладельцев</a:t>
            </a:r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 и «барских подлокотников»-приказчиков, так и простых мастеровых. </a:t>
            </a:r>
          </a:p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Бажов стремился выработать собственный литературный стиль, искал оригинальные формы воплощения своего писательского дарования. Это удалось ему в середине 1930-х годов, когда он начал публиковать свои первые сказы. В 1939 Бажов объединил их в книгу Малахитовая шкатулка (Государственная премия СССР, 1943), которую впоследствии дополнял новыми произведениями. Малахит дал название книге потому, что в этом камне, по Бажову, «радость земли собрана». Создание сказов стало главным делом жизни Бажова. </a:t>
            </a:r>
            <a:endParaRPr lang="ru-RU" sz="1400" dirty="0" smtClean="0">
              <a:solidFill>
                <a:srgbClr val="194B32"/>
              </a:solidFill>
              <a:latin typeface="Liberation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857752" y="2786058"/>
            <a:ext cx="378621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за своим рабочим столом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1950 г.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Р-2800. 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Оп. 1. Д. 217. Л. 8</a:t>
            </a:r>
            <a:endParaRPr lang="ru-RU" sz="2000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6305"/>
            <a:ext cx="4286280" cy="59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71472" y="5143512"/>
            <a:ext cx="8001056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с сотрудниками газеты «</a:t>
            </a:r>
            <a:r>
              <a:rPr lang="ru-RU" sz="2000" b="1" dirty="0" err="1" smtClean="0">
                <a:solidFill>
                  <a:srgbClr val="194B32"/>
                </a:solidFill>
                <a:latin typeface="Liberation Serif" pitchFamily="18" charset="0"/>
              </a:rPr>
              <a:t>Тагильский</a:t>
            </a:r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 рабочий» 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К.Н. Сазоновым (слева) и Соловьевым в редакции газеты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г. Нижний Тагил, 1938 г.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4. Д. 3283</a:t>
            </a:r>
            <a:endParaRPr lang="ru-RU" sz="2000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7286676" cy="41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57620" y="4429132"/>
            <a:ext cx="4714908" cy="14287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194B32"/>
                </a:solidFill>
                <a:latin typeface="Liberation Serif" pitchFamily="18" charset="0"/>
              </a:rPr>
              <a:t>	</a:t>
            </a:r>
            <a:endParaRPr lang="ru-RU" sz="1600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71472" y="5143512"/>
            <a:ext cx="8001056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П.П. Бажов беседует с начинающими писателями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1948 г.</a:t>
            </a:r>
          </a:p>
          <a:p>
            <a:pPr algn="ctr"/>
            <a:r>
              <a:rPr lang="ru-RU" sz="2000" b="1" dirty="0" smtClean="0">
                <a:solidFill>
                  <a:srgbClr val="194B32"/>
                </a:solidFill>
                <a:latin typeface="Liberation Serif" pitchFamily="18" charset="0"/>
              </a:rPr>
              <a:t>ГКУСО «ГАСО» Ф. Ф-1. Оп. 36. Д. 5737</a:t>
            </a:r>
            <a:endParaRPr lang="ru-RU" sz="2000" b="1" dirty="0">
              <a:solidFill>
                <a:srgbClr val="194B32"/>
              </a:solidFill>
              <a:latin typeface="Liberation Serif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7257" y="642918"/>
            <a:ext cx="6929486" cy="431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683</Words>
  <Application>Microsoft Office PowerPoint</Application>
  <PresentationFormat>Экран (4:3)</PresentationFormat>
  <Paragraphs>126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ГКУСО «Государственный архив  Свердловской области» Отдел организационно-аналитической работы</vt:lpstr>
      <vt:lpstr>Па́вел Петро́вич Бажо́в  (15 января 1879 г. —  3 декабря 1950г.) — российский и советский писатель, фольклорист, публицист, журналист. Получил известность как автор уральских сказов.</vt:lpstr>
      <vt:lpstr>Слайд 3</vt:lpstr>
      <vt:lpstr>Родился 15 (27) января 1879 г. в поселке Сысертского завода близ Екатеринбурга в семье потомственных горнозаводских мастеров. Семья часто переезжала с завода на завод, что позволило будущему писателю хорошо узнать жизнь обширного горного округа и отразилось в творчестве – в частности, в очерках Уральские были (1924).   Павел Петрович учился в Екатеринбургском духовном училище (1889–1893), затем в Пермской духовной семинарии (1893–1899), где обучение было гораздо дешевле, чем в светских учебных заведениях.   До 1917 работал школьным учителем в Екатеринбурге и Камышлове. Каждый год во время летних каникул путешествовал по Уралу, собирал фольклор. </vt:lpstr>
      <vt:lpstr> О том, как сложилась его жизнь после Февральской и Октябрьской революций, П.П. Бажов писал в автобиографии: «С начала Февральской революции ушел в работу общественных организаций. С начала открытых военных действий вступил добровольцем в Красную Армию и принимал участие в боевых операциях на Уральском фронте. В сентябре 1918 года был принят в ряды ВКП(б)». Работал журналистом в дивизионной газете «Окопная правда», в камышловской газете «Красный путь», а с 1923 – в свердловской «Крестьянской газете».  Работа с письмами читателей-крестьян окончательно определила увлечение Бажова фольклором. По его позднейшему признанию, многие из выражений, найденных им в письмах читателей «Крестьянской газеты», были использованы в его знаменитых уральских сказах. </vt:lpstr>
      <vt:lpstr> </vt:lpstr>
      <vt:lpstr> </vt:lpstr>
      <vt:lpstr> </vt:lpstr>
      <vt:lpstr> </vt:lpstr>
      <vt:lpstr> </vt:lpstr>
      <vt:lpstr> </vt:lpstr>
      <vt:lpstr> </vt:lpstr>
      <vt:lpstr> </vt:lpstr>
      <vt:lpstr>Слайд 14</vt:lpstr>
      <vt:lpstr> </vt:lpstr>
      <vt:lpstr> </vt:lpstr>
      <vt:lpstr> </vt:lpstr>
      <vt:lpstr> 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User</cp:lastModifiedBy>
  <cp:revision>76</cp:revision>
  <dcterms:created xsi:type="dcterms:W3CDTF">2014-08-08T16:01:14Z</dcterms:created>
  <dcterms:modified xsi:type="dcterms:W3CDTF">2019-05-15T06:39:46Z</dcterms:modified>
</cp:coreProperties>
</file>